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257" r:id="rId3"/>
    <p:sldId id="260" r:id="rId5"/>
    <p:sldId id="265" r:id="rId6"/>
    <p:sldId id="266" r:id="rId7"/>
    <p:sldId id="267" r:id="rId8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 userDrawn="1">
          <p15:clr>
            <a:srgbClr val="A4A3A4"/>
          </p15:clr>
        </p15:guide>
        <p15:guide id="2" pos="38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56"/>
        <p:guide pos="380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75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zh-CN">
                <a:sym typeface="+mn-ea"/>
              </a:rPr>
              <a:t>Q1</a:t>
            </a:r>
            <a:r>
              <a:rPr lang="zh-CN" altLang="en-US">
                <a:sym typeface="+mn-ea"/>
              </a:rPr>
              <a:t>：滤网应该多久更换一次？</a:t>
            </a:r>
            <a:r>
              <a:rPr lang="en-US" altLang="zh-CN">
                <a:sym typeface="+mn-ea"/>
              </a:rPr>
              <a:t> </a:t>
            </a:r>
            <a:r>
              <a:rPr lang="zh-CN" altLang="en-US">
                <a:sym typeface="+mn-ea"/>
              </a:rPr>
              <a:t>滤网应该多久更换一次？</a:t>
            </a:r>
            <a:r>
              <a:rPr lang="en-US" altLang="zh-CN">
                <a:sym typeface="+mn-ea"/>
              </a:rPr>
              <a:t> </a:t>
            </a:r>
            <a:r>
              <a:rPr lang="zh-CN" altLang="en-US">
                <a:sym typeface="+mn-ea"/>
              </a:rPr>
              <a:t>常规更换周期参考（具体以产品说明为准）：</a:t>
            </a:r>
            <a:r>
              <a:rPr lang="en-US" altLang="zh-CN">
                <a:sym typeface="+mn-ea"/>
              </a:rPr>
              <a:t> HEPA</a:t>
            </a:r>
            <a:r>
              <a:rPr lang="zh-CN" altLang="en-US">
                <a:sym typeface="+mn-ea"/>
              </a:rPr>
              <a:t>滤网：</a:t>
            </a:r>
            <a:r>
              <a:rPr lang="en-US" altLang="zh-CN">
                <a:sym typeface="+mn-ea"/>
              </a:rPr>
              <a:t>6-12</a:t>
            </a:r>
            <a:r>
              <a:rPr lang="zh-CN" altLang="en-US">
                <a:sym typeface="+mn-ea"/>
              </a:rPr>
              <a:t>个月；活性炭滤网：</a:t>
            </a:r>
            <a:r>
              <a:rPr lang="en-US" altLang="zh-CN">
                <a:sym typeface="+mn-ea"/>
              </a:rPr>
              <a:t>3-6</a:t>
            </a:r>
            <a:r>
              <a:rPr lang="zh-CN" altLang="en-US">
                <a:sym typeface="+mn-ea"/>
              </a:rPr>
              <a:t>个月；初效滤网：</a:t>
            </a:r>
            <a:r>
              <a:rPr lang="en-US" altLang="zh-CN">
                <a:sym typeface="+mn-ea"/>
              </a:rPr>
              <a:t>1-2</a:t>
            </a:r>
            <a:r>
              <a:rPr lang="zh-CN" altLang="en-US">
                <a:sym typeface="+mn-ea"/>
              </a:rPr>
              <a:t>个月水洗清洁。</a:t>
            </a:r>
            <a:endParaRPr lang="en-US" altLang="zh-CN"/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基础保养三步法。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表面清洁：断电后用微湿软布擦拭机身，避免液体渗入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滤网维护：初效滤网每月用吸尘器清理，</a:t>
            </a:r>
            <a:r>
              <a:rPr lang="en-US" altLang="zh-CN">
                <a:sym typeface="+mn-ea"/>
              </a:rPr>
              <a:t>HEPA</a:t>
            </a:r>
            <a:r>
              <a:rPr lang="zh-CN" altLang="en-US">
                <a:sym typeface="+mn-ea"/>
              </a:rPr>
              <a:t>滤网禁止水洗；</a:t>
            </a:r>
            <a:endParaRPr lang="en-US" altLang="zh-CN"/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zh-CN"/>
              <a:t>	</a:t>
            </a:r>
            <a:r>
              <a:rPr lang="zh-CN" altLang="en-US"/>
              <a:t>传感器保养：每季度用棉签轻拭颗粒物</a:t>
            </a:r>
            <a:r>
              <a:rPr lang="en-US" altLang="zh-CN"/>
              <a:t>/VOC</a:t>
            </a:r>
            <a:r>
              <a:rPr lang="zh-CN" altLang="en-US"/>
              <a:t>传感器窗口。</a:t>
            </a:r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5.xml"/><Relationship Id="rId3" Type="http://schemas.openxmlformats.org/officeDocument/2006/relationships/image" Target="../media/image1.pn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内容占位符 5" descr="240543_03798f83c3a94d17bd8dd8 (1)"/>
          <p:cNvPicPr>
            <a:picLocks noChangeAspect="1"/>
          </p:cNvPicPr>
          <p:nvPr>
            <p:ph idx="1"/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696460" y="1490345"/>
            <a:ext cx="2791460" cy="475932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5" name="内容占位符 14"/>
          <p:cNvSpPr/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3607435" y="2330450"/>
            <a:ext cx="63119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gradFill>
                  <a:gsLst>
                    <a:gs pos="50000">
                      <a:schemeClr val="accent2"/>
                    </a:gs>
                    <a:gs pos="0">
                      <a:schemeClr val="accent2">
                        <a:lumMod val="25000"/>
                        <a:lumOff val="75000"/>
                      </a:schemeClr>
                    </a:gs>
                    <a:gs pos="100000">
                      <a:schemeClr val="accent2">
                        <a:lumMod val="85000"/>
                      </a:schemeClr>
                    </a:gs>
                  </a:gsLst>
                  <a:lin ang="5400000" scaled="1"/>
                  <a:tileRect l="-100000" t="-100000"/>
                </a:gradFill>
              </a:rPr>
              <a:t>Basic Maint. 3-Step Method</a:t>
            </a:r>
            <a:endParaRPr lang="en-US" altLang="zh-CN" sz="3600">
              <a:gradFill>
                <a:gsLst>
                  <a:gs pos="50000">
                    <a:schemeClr val="accent2"/>
                  </a:gs>
                  <a:gs pos="0">
                    <a:schemeClr val="accent2">
                      <a:lumMod val="25000"/>
                      <a:lumOff val="75000"/>
                    </a:schemeClr>
                  </a:gs>
                  <a:gs pos="100000">
                    <a:schemeClr val="accent2">
                      <a:lumMod val="85000"/>
                    </a:schemeClr>
                  </a:gs>
                </a:gsLst>
                <a:lin ang="5400000" scaled="1"/>
                <a:tileRect l="-100000" t="-100000"/>
              </a:gra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3480435" y="2203450"/>
            <a:ext cx="63119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gradFill>
                  <a:gsLst>
                    <a:gs pos="50000">
                      <a:schemeClr val="accent2"/>
                    </a:gs>
                    <a:gs pos="0">
                      <a:schemeClr val="accent2">
                        <a:lumMod val="25000"/>
                        <a:lumOff val="75000"/>
                      </a:schemeClr>
                    </a:gs>
                    <a:gs pos="100000">
                      <a:schemeClr val="accent2">
                        <a:lumMod val="85000"/>
                      </a:schemeClr>
                    </a:gs>
                  </a:gsLst>
                  <a:lin ang="5400000" scaled="1"/>
                  <a:tileRect l="-100000" t="-100000"/>
                </a:gradFill>
              </a:rPr>
              <a:t>Basic Maint. 3-Step Method</a:t>
            </a:r>
            <a:endParaRPr lang="en-US" altLang="zh-CN" sz="3600">
              <a:gradFill>
                <a:gsLst>
                  <a:gs pos="50000">
                    <a:schemeClr val="accent2"/>
                  </a:gs>
                  <a:gs pos="0">
                    <a:schemeClr val="accent2">
                      <a:lumMod val="25000"/>
                      <a:lumOff val="75000"/>
                    </a:schemeClr>
                  </a:gs>
                  <a:gs pos="100000">
                    <a:schemeClr val="accent2">
                      <a:lumMod val="85000"/>
                    </a:schemeClr>
                  </a:gs>
                </a:gsLst>
                <a:lin ang="5400000" scaled="1"/>
                <a:tileRect l="-100000" t="-100000"/>
              </a:gra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13200" y="3238500"/>
            <a:ext cx="728980" cy="520700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p>
            <a:r>
              <a:rPr lang="zh-CN" altLang="en-US" sz="32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charset="0"/>
              </a:rPr>
              <a:t>①</a:t>
            </a:r>
            <a:endParaRPr lang="zh-CN" altLang="en-US" sz="32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Calibri" panose="020F05020202040302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604385" y="3238500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solidFill>
                  <a:schemeClr val="accent2"/>
                </a:solidFill>
                <a:latin typeface="Arial" panose="020B0604020202020204" pitchFamily="34" charset="0"/>
              </a:rPr>
              <a:t>Surface Cleaning</a:t>
            </a:r>
            <a:endParaRPr lang="en-US" altLang="zh-CN" sz="360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3480435" y="2203450"/>
            <a:ext cx="63119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gradFill>
                  <a:gsLst>
                    <a:gs pos="50000">
                      <a:schemeClr val="accent2"/>
                    </a:gs>
                    <a:gs pos="0">
                      <a:schemeClr val="accent2">
                        <a:lumMod val="25000"/>
                        <a:lumOff val="75000"/>
                      </a:schemeClr>
                    </a:gs>
                    <a:gs pos="100000">
                      <a:schemeClr val="accent2">
                        <a:lumMod val="85000"/>
                      </a:schemeClr>
                    </a:gs>
                  </a:gsLst>
                  <a:lin ang="5400000" scaled="1"/>
                  <a:tileRect l="-100000" t="-100000"/>
                </a:gradFill>
              </a:rPr>
              <a:t>Basic Maint. 3-Step Method</a:t>
            </a:r>
            <a:endParaRPr lang="en-US" altLang="zh-CN" sz="3600">
              <a:gradFill>
                <a:gsLst>
                  <a:gs pos="50000">
                    <a:schemeClr val="accent2"/>
                  </a:gs>
                  <a:gs pos="0">
                    <a:schemeClr val="accent2">
                      <a:lumMod val="25000"/>
                      <a:lumOff val="75000"/>
                    </a:schemeClr>
                  </a:gs>
                  <a:gs pos="100000">
                    <a:schemeClr val="accent2">
                      <a:lumMod val="85000"/>
                    </a:schemeClr>
                  </a:gs>
                </a:gsLst>
                <a:lin ang="5400000" scaled="1"/>
                <a:tileRect l="-100000" t="-100000"/>
              </a:gra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13200" y="3238500"/>
            <a:ext cx="728980" cy="520700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p>
            <a:r>
              <a:rPr lang="zh-CN" altLang="en-US" sz="36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charset="0"/>
              </a:rPr>
              <a:t>①</a:t>
            </a:r>
            <a:endParaRPr lang="zh-CN" altLang="en-US" sz="36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Calibri" panose="020F05020202040302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604385" y="3238500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solidFill>
                  <a:schemeClr val="accent2"/>
                </a:solidFill>
                <a:latin typeface="Arial" panose="020B0604020202020204" pitchFamily="34" charset="0"/>
              </a:rPr>
              <a:t>Surface Cleaning</a:t>
            </a:r>
            <a:endParaRPr lang="en-US" altLang="zh-CN" sz="360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13200" y="4149090"/>
            <a:ext cx="53587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②</a:t>
            </a:r>
            <a:r>
              <a:rPr lang="en-US" altLang="zh-CN" sz="36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6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Filter Maintenance</a:t>
            </a:r>
            <a:endParaRPr lang="en-US" altLang="zh-CN" sz="360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3480435" y="2203450"/>
            <a:ext cx="63119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gradFill>
                  <a:gsLst>
                    <a:gs pos="50000">
                      <a:schemeClr val="accent2"/>
                    </a:gs>
                    <a:gs pos="0">
                      <a:schemeClr val="accent2">
                        <a:lumMod val="25000"/>
                        <a:lumOff val="75000"/>
                      </a:schemeClr>
                    </a:gs>
                    <a:gs pos="100000">
                      <a:schemeClr val="accent2">
                        <a:lumMod val="85000"/>
                      </a:schemeClr>
                    </a:gs>
                  </a:gsLst>
                  <a:lin ang="5400000" scaled="1"/>
                  <a:tileRect l="-100000" t="-100000"/>
                </a:gradFill>
              </a:rPr>
              <a:t>Basic Maint. 3-Step Method</a:t>
            </a:r>
            <a:endParaRPr lang="en-US" altLang="zh-CN" sz="3600">
              <a:gradFill>
                <a:gsLst>
                  <a:gs pos="50000">
                    <a:schemeClr val="accent2"/>
                  </a:gs>
                  <a:gs pos="0">
                    <a:schemeClr val="accent2">
                      <a:lumMod val="25000"/>
                      <a:lumOff val="75000"/>
                    </a:schemeClr>
                  </a:gs>
                  <a:gs pos="100000">
                    <a:schemeClr val="accent2">
                      <a:lumMod val="85000"/>
                    </a:schemeClr>
                  </a:gs>
                </a:gsLst>
                <a:lin ang="5400000" scaled="1"/>
                <a:tileRect l="-100000" t="-100000"/>
              </a:gra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13200" y="3238500"/>
            <a:ext cx="728980" cy="520700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p>
            <a:r>
              <a:rPr lang="zh-CN" altLang="en-US" sz="36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charset="0"/>
              </a:rPr>
              <a:t>①</a:t>
            </a:r>
            <a:endParaRPr lang="zh-CN" altLang="en-US" sz="36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Calibri" panose="020F05020202040302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604385" y="3238500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solidFill>
                  <a:schemeClr val="accent2"/>
                </a:solidFill>
                <a:latin typeface="Arial" panose="020B0604020202020204" pitchFamily="34" charset="0"/>
              </a:rPr>
              <a:t>Surface Cleaning</a:t>
            </a:r>
            <a:endParaRPr lang="en-US" altLang="zh-CN" sz="360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13200" y="4149090"/>
            <a:ext cx="65779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②</a:t>
            </a:r>
            <a:r>
              <a:rPr lang="en-US" altLang="zh-CN" sz="36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6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Filter Maintenance</a:t>
            </a:r>
            <a:endParaRPr lang="en-US" altLang="zh-CN" sz="360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13200" y="5059680"/>
            <a:ext cx="52571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③</a:t>
            </a:r>
            <a:r>
              <a:rPr lang="en-US" altLang="zh-CN" sz="36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Sensor Maintenance</a:t>
            </a:r>
            <a:endParaRPr lang="en-US" altLang="zh-CN" sz="360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resource_record_key" val="{&quot;12&quot;:[25001338,25003059],&quot;65&quot;:[20205081]}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resource_record_key" val="{&quot;12&quot;:[25001338,25003059],&quot;65&quot;:[20205081]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WPS 演示</Application>
  <PresentationFormat>宽屏</PresentationFormat>
  <Paragraphs>26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Wingdings</vt:lpstr>
      <vt:lpstr>Calibri</vt:lpstr>
      <vt:lpstr>微软雅黑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橙子不甜</cp:lastModifiedBy>
  <cp:revision>164</cp:revision>
  <dcterms:created xsi:type="dcterms:W3CDTF">2019-06-19T02:08:00Z</dcterms:created>
  <dcterms:modified xsi:type="dcterms:W3CDTF">2025-12-22T07:56:15Z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D4D2825B1B834977B8AF720CDD36F270_13</vt:lpwstr>
  </property>
</Properties>
</file>